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270EA2F-436D-4D41-81CD-E4A8409E120C}">
  <a:tblStyle styleId="{3270EA2F-436D-4D41-81CD-E4A8409E12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b1fcd57df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b1fcd57df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5b1fcd57df_5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5b1fcd57df_5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b1fcd57df_5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b1fcd57df_5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5b1fcd57df_5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5b1fcd57df_5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b1fcd57df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b1fcd57df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b1fcd57df_5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b1fcd57df_5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5b1fcd57df_5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5b1fcd57df_5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b1fcd57df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b1fcd57df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b1fcd57df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b1fcd57df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b1fcd57d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b1fcd57d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b1fcd57d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b1fcd57d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b1fcd57df_5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b1fcd57df_5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5b1fcd57df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5b1fcd57df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b1fcd57df_5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b1fcd57df_5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b1fcd57df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b1fcd57df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b1fcd57df_5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b1fcd57df_5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b1fcd57d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b1fcd57d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od.tycg.gov.tw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485900" y="1108250"/>
            <a:ext cx="61722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4800" b="1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雲端運算與服務</a:t>
            </a:r>
            <a:endParaRPr sz="48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2664600" y="2040525"/>
            <a:ext cx="38148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400">
                <a:latin typeface="Microsoft JhengHei"/>
                <a:ea typeface="Microsoft JhengHei"/>
                <a:cs typeface="Microsoft JhengHei"/>
                <a:sym typeface="Microsoft JhengHei"/>
              </a:rPr>
              <a:t>聚桃園 LiveInYuan</a:t>
            </a:r>
            <a:endParaRPr sz="240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833500" y="3587150"/>
            <a:ext cx="21216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四資工四乙  B10401020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  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林祐邦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511200" y="3587150"/>
            <a:ext cx="21216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四資工四甲  B10401023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  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蔡溱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6237775" y="3587150"/>
            <a:ext cx="21216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四資工四甲  B10415007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  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曾俊翔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2027625" y="888950"/>
            <a:ext cx="5046900" cy="1682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13"/>
          <p:cNvCxnSpPr/>
          <p:nvPr/>
        </p:nvCxnSpPr>
        <p:spPr>
          <a:xfrm>
            <a:off x="428625" y="3401625"/>
            <a:ext cx="8262000" cy="21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討論區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1"/>
          </p:nvPr>
        </p:nvSpPr>
        <p:spPr>
          <a:xfrm>
            <a:off x="811350" y="1567100"/>
            <a:ext cx="7521300" cy="27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1.  可於此系統發表相關文章、問題。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2.  發表類型可分為：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     (1)  文章（發表者可得較多積分，回文者可得少量積分）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     (2)  問題（回答者、最佳解答者可得較多積分）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     (3)  懸賞文（發表者可額外提供某範圍內的積分值給最佳解答者）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3.  可使用網站內搜尋引擎搜尋過去文章。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34" name="Google Shape;134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body" idx="1"/>
          </p:nvPr>
        </p:nvSpPr>
        <p:spPr>
          <a:xfrm>
            <a:off x="923850" y="1484650"/>
            <a:ext cx="7296300" cy="30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zh-TW" sz="1700" dirty="0">
                <a:solidFill>
                  <a:schemeClr val="dk1"/>
                </a:solidFill>
              </a:rPr>
              <a:t>網頁控管</a:t>
            </a:r>
            <a:endParaRPr sz="1700" dirty="0">
              <a:solidFill>
                <a:schemeClr val="dk1"/>
              </a:solidFill>
            </a:endParaRPr>
          </a:p>
          <a:p>
            <a:pPr marL="8001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1700" dirty="0">
              <a:solidFill>
                <a:schemeClr val="dk1"/>
              </a:solidFill>
            </a:endParaRPr>
          </a:p>
          <a:p>
            <a:pPr marL="4635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+mj-lt"/>
              <a:buAutoNum type="arabicPeriod"/>
            </a:pPr>
            <a:r>
              <a:rPr lang="zh-TW" sz="1700" dirty="0" smtClean="0">
                <a:solidFill>
                  <a:schemeClr val="dk1"/>
                </a:solidFill>
              </a:rPr>
              <a:t>檢舉制度；讓用戶可檢舉無關內容或洗版文章，</a:t>
            </a:r>
            <a:endParaRPr lang="en-US" altLang="zh-TW" sz="1700" dirty="0" smtClean="0">
              <a:solidFill>
                <a:schemeClr val="dk1"/>
              </a:solidFill>
            </a:endParaRPr>
          </a:p>
          <a:p>
            <a:pPr marL="4680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zh-TW" sz="1700" dirty="0" smtClean="0">
                <a:solidFill>
                  <a:schemeClr val="dk1"/>
                </a:solidFill>
              </a:rPr>
              <a:t>被檢舉之發文者禁止留言、發文功能一個月；</a:t>
            </a:r>
            <a:endParaRPr lang="en-US" altLang="zh-TW" sz="1700" dirty="0" smtClean="0">
              <a:solidFill>
                <a:schemeClr val="dk1"/>
              </a:solidFill>
            </a:endParaRPr>
          </a:p>
          <a:p>
            <a:pPr marL="4680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zh-TW" sz="1700" dirty="0" smtClean="0">
                <a:solidFill>
                  <a:schemeClr val="dk1"/>
                </a:solidFill>
              </a:rPr>
              <a:t>藉此達到用戶自行控管內容的效果。</a:t>
            </a:r>
            <a:endParaRPr sz="1700" dirty="0" smtClean="0">
              <a:solidFill>
                <a:schemeClr val="dk1"/>
              </a:solidFill>
            </a:endParaRPr>
          </a:p>
          <a:p>
            <a:pPr marL="8001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sz="1700" dirty="0" smtClean="0">
              <a:solidFill>
                <a:schemeClr val="dk1"/>
              </a:solidFill>
            </a:endParaRPr>
          </a:p>
          <a:p>
            <a:pPr marL="46355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 startAt="2"/>
            </a:pPr>
            <a:r>
              <a:rPr lang="zh-TW" sz="1700" dirty="0" smtClean="0">
                <a:solidFill>
                  <a:schemeClr val="dk1"/>
                </a:solidFill>
              </a:rPr>
              <a:t>若未來論壇系統日趨龐大或有分版需求，可考慮新增版主制度。</a:t>
            </a:r>
            <a:endParaRPr lang="en-US" altLang="zh-TW" sz="1700" dirty="0" smtClean="0">
              <a:solidFill>
                <a:schemeClr val="dk1"/>
              </a:solidFill>
            </a:endParaRPr>
          </a:p>
          <a:p>
            <a:pPr marL="4680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zh-TW" sz="1700" dirty="0" smtClean="0">
                <a:solidFill>
                  <a:schemeClr val="dk1"/>
                </a:solidFill>
              </a:rPr>
              <a:t>透過版主制度能讓用戶協助管理版面。</a:t>
            </a:r>
            <a:endParaRPr sz="1700" dirty="0" smtClean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</a:endParaRPr>
          </a:p>
        </p:txBody>
      </p:sp>
      <p:sp>
        <p:nvSpPr>
          <p:cNvPr id="140" name="Google Shape;140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11</a:t>
            </a:fld>
            <a:endParaRPr/>
          </a:p>
        </p:txBody>
      </p:sp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討論區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body" idx="1"/>
          </p:nvPr>
        </p:nvSpPr>
        <p:spPr>
          <a:xfrm>
            <a:off x="1203000" y="1146325"/>
            <a:ext cx="6738000" cy="3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chemeClr val="dk1"/>
                </a:solidFill>
              </a:rPr>
              <a:t>●  針對用戶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chemeClr val="dk1"/>
                </a:solidFill>
              </a:rPr>
              <a:t>1.  未註冊用戶：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chemeClr val="dk1"/>
                </a:solidFill>
              </a:rPr>
              <a:t>     單日僅可查詢 3 筆地點資料，且資料為三個月前的內容。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chemeClr val="dk1"/>
                </a:solidFill>
              </a:rPr>
              <a:t>     無法觀看留言、進行留言；無法進入論壇。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chemeClr val="dk1"/>
                </a:solidFill>
              </a:rPr>
              <a:t>2.  免費用戶：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chemeClr val="dk1"/>
                </a:solidFill>
              </a:rPr>
              <a:t>     單日可查詢 15 筆地點資料；點擊廣告可再多查詢 5 筆資料；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chemeClr val="dk1"/>
                </a:solidFill>
              </a:rPr>
              <a:t>     填寫地點喜好度表單可再多查詢 5 筆資料；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chemeClr val="dk1"/>
                </a:solidFill>
              </a:rPr>
              <a:t>     每日可消耗固定積分值換取更多查詢地點次數。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chemeClr val="dk1"/>
                </a:solidFill>
              </a:rPr>
              <a:t>     可觀看留言、進行留言、進入論壇並使用相關功能。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chemeClr val="dk1"/>
                </a:solidFill>
              </a:rPr>
              <a:t>     無法使用付費用戶獨享功能，但可免費試用一個禮拜。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chemeClr val="dk1"/>
                </a:solidFill>
              </a:rPr>
              <a:t>3.  付費用戶：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>
                <a:solidFill>
                  <a:schemeClr val="dk1"/>
                </a:solidFill>
              </a:rPr>
              <a:t>     所有功能皆可使用且不限次數；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chemeClr val="dk1"/>
                </a:solidFill>
              </a:rPr>
              <a:t>     提供資料分析，建議用戶適合地點。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47" name="Google Shape;147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12</a:t>
            </a:fld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獲利模式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>
            <a:spLocks noGrp="1"/>
          </p:cNvSpPr>
          <p:nvPr>
            <p:ph type="body" idx="1"/>
          </p:nvPr>
        </p:nvSpPr>
        <p:spPr>
          <a:xfrm>
            <a:off x="1122000" y="1497750"/>
            <a:ext cx="6900000" cy="27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●  針對合作夥伴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1.  將分析資料提供給政府作為施政參考。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2.  與房仲業者合作，導向房仲業者網頁讓用戶購買/租賃。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3.  在網頁中投放適量、相關廣告，提供用戶參考。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4" name="Google Shape;154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13</a:t>
            </a:fld>
            <a:endParaRPr/>
          </a:p>
        </p:txBody>
      </p:sp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獲利模式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SLA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1" name="Google Shape;161;p26"/>
          <p:cNvSpPr txBox="1">
            <a:spLocks noGrp="1"/>
          </p:cNvSpPr>
          <p:nvPr>
            <p:ph type="body" idx="1"/>
          </p:nvPr>
        </p:nvSpPr>
        <p:spPr>
          <a:xfrm>
            <a:off x="811350" y="1567100"/>
            <a:ext cx="7521300" cy="27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zh-TW" sz="1700">
                <a:solidFill>
                  <a:schemeClr val="dk1"/>
                </a:solidFill>
              </a:rPr>
              <a:t>系統可用性：</a:t>
            </a:r>
            <a:endParaRPr sz="17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客戶使用系統每月可用率，除了定時維護時間外，須維持在99.9%以上，並且全年不得超過8小時之故障當機。</a:t>
            </a:r>
            <a:endParaRPr sz="170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/>
            </a:r>
            <a:br>
              <a:rPr lang="zh-TW" sz="1700">
                <a:solidFill>
                  <a:schemeClr val="dk1"/>
                </a:solidFill>
              </a:rPr>
            </a:br>
            <a:r>
              <a:rPr lang="zh-TW" sz="1700">
                <a:solidFill>
                  <a:schemeClr val="dk1"/>
                </a:solidFill>
              </a:rPr>
              <a:t>補償：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2" name="Google Shape;162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14</a:t>
            </a:fld>
            <a:endParaRPr/>
          </a:p>
        </p:txBody>
      </p:sp>
      <p:graphicFrame>
        <p:nvGraphicFramePr>
          <p:cNvPr id="163" name="Google Shape;163;p26"/>
          <p:cNvGraphicFramePr/>
          <p:nvPr/>
        </p:nvGraphicFramePr>
        <p:xfrm>
          <a:off x="1355050" y="3334825"/>
          <a:ext cx="6086475" cy="1713678"/>
        </p:xfrm>
        <a:graphic>
          <a:graphicData uri="http://schemas.openxmlformats.org/drawingml/2006/table">
            <a:tbl>
              <a:tblPr>
                <a:noFill/>
                <a:tableStyleId>{3270EA2F-436D-4D41-81CD-E4A8409E120C}</a:tableStyleId>
              </a:tblPr>
              <a:tblGrid>
                <a:gridCol w="238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05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86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每月正常運行時間百分比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每月收費抵免百分比（未達服務等級目標）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99.0% ~ 99.95%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10%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95.0% ~ 99.0%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15%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86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95.0% 以下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30%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6464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SLA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69" name="Google Shape;169;p27"/>
          <p:cNvSpPr txBox="1">
            <a:spLocks noGrp="1"/>
          </p:cNvSpPr>
          <p:nvPr>
            <p:ph type="body" idx="1"/>
          </p:nvPr>
        </p:nvSpPr>
        <p:spPr>
          <a:xfrm>
            <a:off x="811350" y="1567100"/>
            <a:ext cx="7521300" cy="27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zh-TW" sz="1700">
                <a:solidFill>
                  <a:schemeClr val="dk1"/>
                </a:solidFill>
              </a:rPr>
              <a:t>系統反應時間</a:t>
            </a:r>
            <a:endParaRPr sz="1700">
              <a:solidFill>
                <a:schemeClr val="dk1"/>
              </a:solidFill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zh-TW" sz="1700">
                <a:solidFill>
                  <a:schemeClr val="dk1"/>
                </a:solidFill>
              </a:rPr>
              <a:t>地點查詢反應時間：120 秒。</a:t>
            </a:r>
            <a:endParaRPr sz="1700">
              <a:solidFill>
                <a:schemeClr val="dk1"/>
              </a:solidFill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zh-TW" sz="1700">
                <a:solidFill>
                  <a:schemeClr val="dk1"/>
                </a:solidFill>
              </a:rPr>
              <a:t>地點環境災害分析反應時間：120 秒。</a:t>
            </a:r>
            <a:endParaRPr sz="1700">
              <a:solidFill>
                <a:schemeClr val="dk1"/>
              </a:solidFill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zh-TW" sz="1700">
                <a:solidFill>
                  <a:schemeClr val="dk1"/>
                </a:solidFill>
              </a:rPr>
              <a:t>用戶登入進行密碼驗證傳輸時間：60 秒。</a:t>
            </a:r>
            <a:endParaRPr sz="1700">
              <a:solidFill>
                <a:schemeClr val="dk1"/>
              </a:solidFill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zh-TW" sz="1700">
                <a:solidFill>
                  <a:schemeClr val="dk1"/>
                </a:solidFill>
              </a:rPr>
              <a:t>系統模組日常作業傳輸時間：新增、修改、刪除 60 秒。</a:t>
            </a:r>
            <a:endParaRPr sz="1700">
              <a:solidFill>
                <a:schemeClr val="dk1"/>
              </a:solidFill>
            </a:endParaRPr>
          </a:p>
          <a:p>
            <a:pPr marL="914400" lvl="1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○"/>
            </a:pPr>
            <a:r>
              <a:rPr lang="zh-TW" sz="1700">
                <a:solidFill>
                  <a:schemeClr val="dk1"/>
                </a:solidFill>
              </a:rPr>
              <a:t>系統模組日常作業傳輸時間：查詢 120 秒。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70" name="Google Shape;17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SLA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76" name="Google Shape;176;p28"/>
          <p:cNvSpPr txBox="1">
            <a:spLocks noGrp="1"/>
          </p:cNvSpPr>
          <p:nvPr>
            <p:ph type="body" idx="1"/>
          </p:nvPr>
        </p:nvSpPr>
        <p:spPr>
          <a:xfrm>
            <a:off x="811350" y="1567100"/>
            <a:ext cx="7521300" cy="27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zh-TW" sz="1700">
                <a:solidFill>
                  <a:schemeClr val="dk1"/>
                </a:solidFill>
              </a:rPr>
              <a:t>系統回復性：系統中斷時會在24小時內回復正常運作，系統資料會復原到發生中斷前1小時的狀態。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zh-TW" sz="1700">
                <a:solidFill>
                  <a:schemeClr val="dk1"/>
                </a:solidFill>
              </a:rPr>
              <a:t>平均故障時間（MTTF）：大於 50000 小時。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zh-TW" sz="1700">
                <a:solidFill>
                  <a:schemeClr val="dk1"/>
                </a:solidFill>
              </a:rPr>
              <a:t>平均修復時間（MTTR）：小於 24 小時。</a:t>
            </a:r>
            <a:endParaRPr sz="170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zh-TW" sz="1700">
                <a:solidFill>
                  <a:schemeClr val="dk1"/>
                </a:solidFill>
              </a:rPr>
              <a:t>平均故障間隔時間（MTBF）：大於 50000 小時。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（此頁內容主要為參考其他公司SLA內容）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77" name="Google Shape;177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參加競賽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83" name="Google Shape;183;p29"/>
          <p:cNvSpPr txBox="1">
            <a:spLocks noGrp="1"/>
          </p:cNvSpPr>
          <p:nvPr>
            <p:ph type="body" idx="1"/>
          </p:nvPr>
        </p:nvSpPr>
        <p:spPr>
          <a:xfrm>
            <a:off x="653850" y="1480175"/>
            <a:ext cx="7836300" cy="27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• 第二屆創意應用競賽 資料創意樂桃桃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• </a:t>
            </a:r>
            <a:r>
              <a:rPr lang="zh-TW" u="sng">
                <a:solidFill>
                  <a:schemeClr val="hlink"/>
                </a:solidFill>
                <a:hlinkClick r:id="rId3"/>
              </a:rPr>
              <a:t>https://od.tycg.gov.tw/</a:t>
            </a:r>
            <a:endParaRPr u="sng">
              <a:solidFill>
                <a:schemeClr val="hlink"/>
              </a:solidFill>
              <a:hlinkClick r:id="rId3"/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• 報名：05/15 - 06/14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• 初審階段：評選內容含構想說明書、構想介紹影片； 07/01公告入圍名單。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• 決審階段：現場簡報（闡述創意理念）；07/08 – 07/26。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構想介紹影片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90" name="Google Shape;190;p30"/>
          <p:cNvSpPr txBox="1">
            <a:spLocks noGrp="1"/>
          </p:cNvSpPr>
          <p:nvPr>
            <p:ph type="body" idx="1"/>
          </p:nvPr>
        </p:nvSpPr>
        <p:spPr>
          <a:xfrm>
            <a:off x="811350" y="1567100"/>
            <a:ext cx="7521300" cy="27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91" name="Google Shape;191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18</a:t>
            </a:fld>
            <a:endParaRPr/>
          </a:p>
        </p:txBody>
      </p:sp>
      <p:pic>
        <p:nvPicPr>
          <p:cNvPr id="2" name="聚桃園LiveInTaoyuan-構想介紹影片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2266" y="1017725"/>
            <a:ext cx="6749742" cy="37967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大綱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1149900" y="1531100"/>
            <a:ext cx="4271100" cy="29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緣起　　　_____________  3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產品簡介　_____________  4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網頁介面　_____________  6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會員系統　_____________  7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用戶互動　_____________  8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資料分析　_____________  9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2</a:t>
            </a:fld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4659000" y="1531100"/>
            <a:ext cx="3665700" cy="29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討論區　　　　_____________  10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獲利模式　　　_____________  12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SLA　　　 　　_____________  14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參加競賽　　　_____________  17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latin typeface="Microsoft JhengHei"/>
                <a:ea typeface="Microsoft JhengHei"/>
                <a:cs typeface="Microsoft JhengHei"/>
                <a:sym typeface="Microsoft JhengHei"/>
              </a:rPr>
              <a:t>構想介紹影片　_____________  18</a:t>
            </a:r>
            <a:endParaRPr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緣起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811350" y="1567100"/>
            <a:ext cx="7521300" cy="27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以前，買房看的可能只是關注看得到的，像是內部裝潢、格局。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漸漸的，我們發現地點也是重要的因素，夠不夠方便、地價會不會漲。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其實還有更多看不到的細節，但市面上的購屋資料為了正面宣傳，並未包含地理及人文因素等負面因素。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chemeClr val="dk1"/>
                </a:solidFill>
              </a:rPr>
              <a:t>而土地、社會環境本身是否安全，卻是我們現在考量居住地點的重要因素之一，因此我們決定作出包含房價、環境、社會的評估網頁。</a:t>
            </a: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897000" y="1579050"/>
            <a:ext cx="7350000" cy="27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「聚桃園 LiveInTaoyuan」是一個結合桃園市地區</a:t>
            </a:r>
            <a:r>
              <a:rPr lang="zh-TW">
                <a:solidFill>
                  <a:schemeClr val="dk1"/>
                </a:solidFill>
              </a:rPr>
              <a:t>房屋房價、自然、社會環境等資訊的整合服務網站。以</a:t>
            </a:r>
            <a:r>
              <a:rPr lang="zh-TW" sz="1700">
                <a:solidFill>
                  <a:schemeClr val="dk1"/>
                </a:solidFill>
              </a:rPr>
              <a:t>提供地圖及文字資料介面為主，呈現附近重要地標、交易記錄、犯罪資訊、環境災害分析等內容；並以地圖介面中的留言系統以及討論區為輔，提供一個用戶之間能提問、討論、發表看法的空間。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4</a:t>
            </a:fld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產品簡介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產品簡介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725625" y="1502825"/>
            <a:ext cx="8020800" cy="3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功能簡介：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●  提供某</a:t>
            </a:r>
            <a:r>
              <a:rPr lang="zh-TW">
                <a:solidFill>
                  <a:schemeClr val="dk1"/>
                </a:solidFill>
              </a:rPr>
              <a:t>地點附近的重要地標。（如：學校、捷運、醫院、警局等）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●  提供某地點附近房屋交易紀錄、犯罪資料、用戶留言。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●  提供某地點附近的環境災害分析。（如：淹水、地震、土石流、土壤液化等）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●  提供用戶系統；除了使用開放資料，也可對用戶資料進行資料分析。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●  提供地點留言、論壇系統，讓用戶之間可進行資訊交流。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●  提供用戶喜好表單並統計分析。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solidFill>
                <a:schemeClr val="dk1"/>
              </a:solidFill>
            </a:endParaRPr>
          </a:p>
        </p:txBody>
      </p:sp>
      <p:sp>
        <p:nvSpPr>
          <p:cNvPr id="90" name="Google Shape;90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6</a:t>
            </a:fld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網頁介面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9938" y="1352400"/>
            <a:ext cx="6384125" cy="35910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4874250" y="941525"/>
            <a:ext cx="4146900" cy="318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2. 輸入地址或點擊地點後呈現出相關資料及留言。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99" name="Google Shape;99;p18"/>
          <p:cNvSpPr/>
          <p:nvPr/>
        </p:nvSpPr>
        <p:spPr>
          <a:xfrm>
            <a:off x="5680400" y="1927700"/>
            <a:ext cx="2083800" cy="23277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0" name="Google Shape;100;p18"/>
          <p:cNvCxnSpPr>
            <a:stCxn id="99" idx="0"/>
            <a:endCxn id="98" idx="2"/>
          </p:cNvCxnSpPr>
          <p:nvPr/>
        </p:nvCxnSpPr>
        <p:spPr>
          <a:xfrm rot="10800000" flipH="1">
            <a:off x="6722300" y="1260200"/>
            <a:ext cx="225300" cy="6675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8"/>
          <p:cNvSpPr txBox="1"/>
          <p:nvPr/>
        </p:nvSpPr>
        <p:spPr>
          <a:xfrm>
            <a:off x="430350" y="941525"/>
            <a:ext cx="3288000" cy="318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1. 可以快速選擇區域或直接輸入地址。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02" name="Google Shape;102;p18"/>
          <p:cNvSpPr/>
          <p:nvPr/>
        </p:nvSpPr>
        <p:spPr>
          <a:xfrm>
            <a:off x="1446600" y="1876425"/>
            <a:ext cx="4146900" cy="393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3" name="Google Shape;103;p18"/>
          <p:cNvCxnSpPr>
            <a:stCxn id="102" idx="0"/>
            <a:endCxn id="101" idx="2"/>
          </p:cNvCxnSpPr>
          <p:nvPr/>
        </p:nvCxnSpPr>
        <p:spPr>
          <a:xfrm rot="10800000">
            <a:off x="2074350" y="1260225"/>
            <a:ext cx="1445700" cy="6162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Google Shape;104;p18"/>
          <p:cNvSpPr/>
          <p:nvPr/>
        </p:nvSpPr>
        <p:spPr>
          <a:xfrm>
            <a:off x="5680400" y="4327400"/>
            <a:ext cx="2083800" cy="5280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8"/>
          <p:cNvSpPr txBox="1"/>
          <p:nvPr/>
        </p:nvSpPr>
        <p:spPr>
          <a:xfrm>
            <a:off x="1544000" y="4776925"/>
            <a:ext cx="3813900" cy="3186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FF0000"/>
                </a:solidFill>
              </a:rPr>
              <a:t>3. 點擊災害分析後結果會直接呈現於地圖上。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106" name="Google Shape;106;p18"/>
          <p:cNvCxnSpPr>
            <a:stCxn id="105" idx="3"/>
            <a:endCxn id="104" idx="1"/>
          </p:cNvCxnSpPr>
          <p:nvPr/>
        </p:nvCxnSpPr>
        <p:spPr>
          <a:xfrm rot="10800000" flipH="1">
            <a:off x="5357900" y="4591525"/>
            <a:ext cx="322500" cy="3447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會員系統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12" name="Google Shape;112;p19"/>
          <p:cNvSpPr txBox="1">
            <a:spLocks noGrp="1"/>
          </p:cNvSpPr>
          <p:nvPr>
            <p:ph type="body" idx="1"/>
          </p:nvPr>
        </p:nvSpPr>
        <p:spPr>
          <a:xfrm>
            <a:off x="811350" y="1299200"/>
            <a:ext cx="7521300" cy="33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 dirty="0">
                <a:solidFill>
                  <a:schemeClr val="dk1"/>
                </a:solidFill>
              </a:rPr>
              <a:t>1.  積分、等級、頭銜：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 dirty="0">
                <a:solidFill>
                  <a:schemeClr val="dk1"/>
                </a:solidFill>
              </a:rPr>
              <a:t>     可在網站上提供更多資訊來獲得積分，例如：發文、留言、填寫表單。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 dirty="0">
                <a:solidFill>
                  <a:schemeClr val="dk1"/>
                </a:solidFill>
              </a:rPr>
              <a:t>     積分到達某定值即升等。等級高的用戶可享更多的功能，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 dirty="0">
                <a:solidFill>
                  <a:schemeClr val="dk1"/>
                </a:solidFill>
              </a:rPr>
              <a:t>     例如：發文次數可更高、留言次數可更高、可發懸賞文。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 dirty="0">
                <a:solidFill>
                  <a:schemeClr val="dk1"/>
                </a:solidFill>
              </a:rPr>
              <a:t>2.  收藏地點、收藏文章：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 dirty="0">
                <a:solidFill>
                  <a:schemeClr val="dk1"/>
                </a:solidFill>
              </a:rPr>
              <a:t>     用戶可使用收藏功能，來記錄考慮的買房地點或相關建議。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 dirty="0">
                <a:solidFill>
                  <a:schemeClr val="dk1"/>
                </a:solidFill>
              </a:rPr>
              <a:t>3.  回饋：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 dirty="0">
                <a:solidFill>
                  <a:schemeClr val="dk1"/>
                </a:solidFill>
              </a:rPr>
              <a:t>     舉辦活動，邀請一定等級的用戶免費參加。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 dirty="0">
                <a:solidFill>
                  <a:schemeClr val="dk1"/>
                </a:solidFill>
              </a:rPr>
              <a:t>     未來有擴大服務的話可以有所回饋。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13" name="Google Shape;113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>
            <a:spLocks noGrp="1"/>
          </p:cNvSpPr>
          <p:nvPr>
            <p:ph type="body" idx="1"/>
          </p:nvPr>
        </p:nvSpPr>
        <p:spPr>
          <a:xfrm>
            <a:off x="1432800" y="1256350"/>
            <a:ext cx="6278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>
                <a:solidFill>
                  <a:schemeClr val="dk1"/>
                </a:solidFill>
              </a:rPr>
              <a:t>●  地點留言、喜好度表單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1.  用戶可針對某地點留下相關看法，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     其它用戶則可按下同意／不同意，或進行回覆、檢舉等；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     留言可依留言時間／同意數高低排序。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2.  用戶可針對某地點填寫喜好度表單，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     填寫項目包含：吵雜程度、治安、生活機能、交通方便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     表單資料進行統計後，可提供給較高等級的用戶參考。</a:t>
            </a: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7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>
                <a:solidFill>
                  <a:schemeClr val="dk1"/>
                </a:solidFill>
              </a:rPr>
              <a:t>3.  用戶留言可得積分；填寫表單可得積分和更多的服務。</a:t>
            </a:r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8</a:t>
            </a:fld>
            <a:endParaRPr/>
          </a:p>
        </p:txBody>
      </p:sp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用戶互動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600" b="1">
                <a:latin typeface="Microsoft JhengHei"/>
                <a:ea typeface="Microsoft JhengHei"/>
                <a:cs typeface="Microsoft JhengHei"/>
                <a:sym typeface="Microsoft JhengHei"/>
              </a:rPr>
              <a:t>資料分析</a:t>
            </a:r>
            <a:endParaRPr sz="3600" b="1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6" name="Google Shape;126;p21"/>
          <p:cNvSpPr txBox="1">
            <a:spLocks noGrp="1"/>
          </p:cNvSpPr>
          <p:nvPr>
            <p:ph type="body" idx="1"/>
          </p:nvPr>
        </p:nvSpPr>
        <p:spPr>
          <a:xfrm>
            <a:off x="522025" y="1427800"/>
            <a:ext cx="8382600" cy="27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zh-TW" sz="1700" dirty="0">
                <a:solidFill>
                  <a:schemeClr val="dk1"/>
                </a:solidFill>
              </a:rPr>
              <a:t>資料分析相關功能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AutoNum type="arabicPeriod"/>
            </a:pPr>
            <a:r>
              <a:rPr lang="zh-TW" sz="1700" dirty="0">
                <a:solidFill>
                  <a:schemeClr val="dk1"/>
                </a:solidFill>
              </a:rPr>
              <a:t>地點宜居指數：</a:t>
            </a:r>
            <a:endParaRPr sz="1700" dirty="0">
              <a:solidFill>
                <a:schemeClr val="dk1"/>
              </a:solidFill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700" dirty="0">
                <a:solidFill>
                  <a:schemeClr val="dk1"/>
                </a:solidFill>
              </a:rPr>
              <a:t>對各地點的自然、社會環境因素進行分析，給予一客觀分數（0分至10分）。</a:t>
            </a:r>
            <a:endParaRPr sz="1700" dirty="0">
              <a:solidFill>
                <a:schemeClr val="dk1"/>
              </a:solidFill>
            </a:endParaRPr>
          </a:p>
          <a:p>
            <a:pPr marL="4572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700" dirty="0">
              <a:solidFill>
                <a:schemeClr val="dk1"/>
              </a:solidFill>
            </a:endParaRPr>
          </a:p>
          <a:p>
            <a:pPr marL="1206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</a:pPr>
            <a:r>
              <a:rPr lang="en-US" altLang="zh-TW" sz="1700" dirty="0" smtClean="0">
                <a:solidFill>
                  <a:schemeClr val="dk1"/>
                </a:solidFill>
              </a:rPr>
              <a:t>2.</a:t>
            </a:r>
            <a:r>
              <a:rPr lang="zh-TW" altLang="en-US" sz="1700" dirty="0" smtClean="0">
                <a:solidFill>
                  <a:schemeClr val="dk1"/>
                </a:solidFill>
              </a:rPr>
              <a:t>   </a:t>
            </a:r>
            <a:r>
              <a:rPr lang="zh-TW" sz="1700" dirty="0" smtClean="0">
                <a:solidFill>
                  <a:schemeClr val="dk1"/>
                </a:solidFill>
              </a:rPr>
              <a:t>用戶</a:t>
            </a:r>
            <a:r>
              <a:rPr lang="zh-TW" sz="1700" dirty="0">
                <a:solidFill>
                  <a:schemeClr val="dk1"/>
                </a:solidFill>
              </a:rPr>
              <a:t>資料分析：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 dirty="0">
                <a:solidFill>
                  <a:schemeClr val="dk1"/>
                </a:solidFill>
              </a:rPr>
              <a:t>     	</a:t>
            </a:r>
            <a:r>
              <a:rPr lang="zh-TW" sz="1700" dirty="0" smtClean="0">
                <a:solidFill>
                  <a:schemeClr val="dk1"/>
                </a:solidFill>
              </a:rPr>
              <a:t>(</a:t>
            </a:r>
            <a:r>
              <a:rPr lang="zh-TW" sz="1700" dirty="0">
                <a:solidFill>
                  <a:schemeClr val="dk1"/>
                </a:solidFill>
              </a:rPr>
              <a:t>1)  對付費用戶進行資料分析、推薦房屋地點。</a:t>
            </a:r>
            <a:endParaRPr sz="17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 dirty="0">
                <a:solidFill>
                  <a:schemeClr val="dk1"/>
                </a:solidFill>
              </a:rPr>
              <a:t>     	</a:t>
            </a:r>
            <a:r>
              <a:rPr lang="zh-TW" sz="1700" dirty="0" smtClean="0">
                <a:solidFill>
                  <a:schemeClr val="dk1"/>
                </a:solidFill>
              </a:rPr>
              <a:t>(</a:t>
            </a:r>
            <a:r>
              <a:rPr lang="zh-TW" sz="1700" dirty="0">
                <a:solidFill>
                  <a:schemeClr val="dk1"/>
                </a:solidFill>
              </a:rPr>
              <a:t>2)  對所有用戶資料進行統計及分析，以從中產出有價值的資料。</a:t>
            </a:r>
            <a:endParaRPr sz="1700" dirty="0">
              <a:solidFill>
                <a:schemeClr val="dk1"/>
              </a:solidFill>
            </a:endParaRPr>
          </a:p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700" dirty="0">
                <a:solidFill>
                  <a:schemeClr val="dk1"/>
                </a:solidFill>
              </a:rPr>
              <a:t>例如：不同性別／年齡層的地點選擇、房買需求等。</a:t>
            </a:r>
            <a:endParaRPr dirty="0"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27" name="Google Shape;127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1345</Words>
  <Application>Microsoft Office PowerPoint</Application>
  <PresentationFormat>如螢幕大小 (16:9)</PresentationFormat>
  <Paragraphs>170</Paragraphs>
  <Slides>18</Slides>
  <Notes>18</Notes>
  <HiddenSlides>0</HiddenSlides>
  <MMClips>1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21" baseType="lpstr">
      <vt:lpstr>Microsoft JhengHei</vt:lpstr>
      <vt:lpstr>Arial</vt:lpstr>
      <vt:lpstr>Simple Light</vt:lpstr>
      <vt:lpstr>PowerPoint 簡報</vt:lpstr>
      <vt:lpstr>大綱</vt:lpstr>
      <vt:lpstr>緣起</vt:lpstr>
      <vt:lpstr>產品簡介</vt:lpstr>
      <vt:lpstr>產品簡介</vt:lpstr>
      <vt:lpstr>網頁介面</vt:lpstr>
      <vt:lpstr>會員系統</vt:lpstr>
      <vt:lpstr>用戶互動</vt:lpstr>
      <vt:lpstr>資料分析</vt:lpstr>
      <vt:lpstr>討論區</vt:lpstr>
      <vt:lpstr>討論區</vt:lpstr>
      <vt:lpstr>獲利模式</vt:lpstr>
      <vt:lpstr>獲利模式</vt:lpstr>
      <vt:lpstr>SLA</vt:lpstr>
      <vt:lpstr>SLA</vt:lpstr>
      <vt:lpstr>SLA</vt:lpstr>
      <vt:lpstr>參加競賽</vt:lpstr>
      <vt:lpstr>構想介紹影片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Jane</cp:lastModifiedBy>
  <cp:revision>4</cp:revision>
  <dcterms:modified xsi:type="dcterms:W3CDTF">2019-06-06T16:46:40Z</dcterms:modified>
</cp:coreProperties>
</file>